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300" r:id="rId20"/>
    <p:sldId id="301" r:id="rId21"/>
    <p:sldId id="279" r:id="rId22"/>
    <p:sldId id="280" r:id="rId23"/>
    <p:sldId id="281" r:id="rId24"/>
    <p:sldId id="282" r:id="rId25"/>
    <p:sldId id="283" r:id="rId26"/>
    <p:sldId id="285" r:id="rId27"/>
    <p:sldId id="284" r:id="rId28"/>
    <p:sldId id="286" r:id="rId29"/>
    <p:sldId id="290" r:id="rId30"/>
    <p:sldId id="293" r:id="rId31"/>
    <p:sldId id="292" r:id="rId32"/>
    <p:sldId id="294" r:id="rId33"/>
    <p:sldId id="268" r:id="rId34"/>
    <p:sldId id="287" r:id="rId35"/>
    <p:sldId id="288" r:id="rId36"/>
    <p:sldId id="289" r:id="rId37"/>
    <p:sldId id="295" r:id="rId38"/>
    <p:sldId id="296" r:id="rId39"/>
    <p:sldId id="297" r:id="rId40"/>
    <p:sldId id="298" r:id="rId41"/>
    <p:sldId id="299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A7AB-64F7-40C6-8F4B-948EA80B01B9}" type="datetimeFigureOut">
              <a:rPr lang="cs-CZ" smtClean="0"/>
              <a:pPr/>
              <a:t>18.10.2017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DCED-1423-4557-B268-842E906E1C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A7AB-64F7-40C6-8F4B-948EA80B01B9}" type="datetimeFigureOut">
              <a:rPr lang="cs-CZ" smtClean="0"/>
              <a:pPr/>
              <a:t>18.10.2017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DCED-1423-4557-B268-842E906E1C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A7AB-64F7-40C6-8F4B-948EA80B01B9}" type="datetimeFigureOut">
              <a:rPr lang="cs-CZ" smtClean="0"/>
              <a:pPr/>
              <a:t>18.10.2017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DCED-1423-4557-B268-842E906E1C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A7AB-64F7-40C6-8F4B-948EA80B01B9}" type="datetimeFigureOut">
              <a:rPr lang="cs-CZ" smtClean="0"/>
              <a:pPr/>
              <a:t>18.10.2017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DCED-1423-4557-B268-842E906E1C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A7AB-64F7-40C6-8F4B-948EA80B01B9}" type="datetimeFigureOut">
              <a:rPr lang="cs-CZ" smtClean="0"/>
              <a:pPr/>
              <a:t>18.10.2017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DCED-1423-4557-B268-842E906E1C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A7AB-64F7-40C6-8F4B-948EA80B01B9}" type="datetimeFigureOut">
              <a:rPr lang="cs-CZ" smtClean="0"/>
              <a:pPr/>
              <a:t>18.10.2017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DCED-1423-4557-B268-842E906E1C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A7AB-64F7-40C6-8F4B-948EA80B01B9}" type="datetimeFigureOut">
              <a:rPr lang="cs-CZ" smtClean="0"/>
              <a:pPr/>
              <a:t>18.10.2017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DCED-1423-4557-B268-842E906E1C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A7AB-64F7-40C6-8F4B-948EA80B01B9}" type="datetimeFigureOut">
              <a:rPr lang="cs-CZ" smtClean="0"/>
              <a:pPr/>
              <a:t>18.10.2017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DCED-1423-4557-B268-842E906E1C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A7AB-64F7-40C6-8F4B-948EA80B01B9}" type="datetimeFigureOut">
              <a:rPr lang="cs-CZ" smtClean="0"/>
              <a:pPr/>
              <a:t>18.10.2017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DCED-1423-4557-B268-842E906E1C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A7AB-64F7-40C6-8F4B-948EA80B01B9}" type="datetimeFigureOut">
              <a:rPr lang="cs-CZ" smtClean="0"/>
              <a:pPr/>
              <a:t>18.10.2017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DCED-1423-4557-B268-842E906E1C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A7AB-64F7-40C6-8F4B-948EA80B01B9}" type="datetimeFigureOut">
              <a:rPr lang="cs-CZ" smtClean="0"/>
              <a:pPr/>
              <a:t>18.10.2017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DCED-1423-4557-B268-842E906E1C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AA7AB-64F7-40C6-8F4B-948EA80B01B9}" type="datetimeFigureOut">
              <a:rPr lang="cs-CZ" smtClean="0"/>
              <a:pPr/>
              <a:t>18.10.2017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6DCED-1423-4557-B268-842E906E1CC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okratici.cz/" TargetMode="External"/><Relationship Id="rId2" Type="http://schemas.openxmlformats.org/officeDocument/2006/relationships/hyperlink" Target="http://www.fysis.cz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hyperlink" Target="https://commons.wikimedia.org/wiki/User:Zde" TargetMode="External"/><Relationship Id="rId4" Type="http://schemas.openxmlformats.org/officeDocument/2006/relationships/hyperlink" Target="http://www.keros.cz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commons.wikimedia.org/wiki/User:Zde/Delos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512167"/>
          </a:xfrm>
        </p:spPr>
        <p:txBody>
          <a:bodyPr>
            <a:normAutofit/>
          </a:bodyPr>
          <a:lstStyle/>
          <a:p>
            <a:r>
              <a:rPr lang="cs-CZ" dirty="0" smtClean="0"/>
              <a:t>Koncept theórie před </a:t>
            </a:r>
            <a:r>
              <a:rPr lang="cs-CZ" dirty="0" err="1" smtClean="0"/>
              <a:t>Popperem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7016824" cy="3672408"/>
          </a:xfrm>
        </p:spPr>
        <p:txBody>
          <a:bodyPr>
            <a:normAutofit fontScale="92500" lnSpcReduction="20000"/>
          </a:bodyPr>
          <a:lstStyle/>
          <a:p>
            <a:r>
              <a:rPr lang="cs-CZ" sz="3000" dirty="0" smtClean="0"/>
              <a:t>Tedy v antice a v době bronzové</a:t>
            </a:r>
            <a:endParaRPr lang="cs-CZ" sz="3000" dirty="0"/>
          </a:p>
          <a:p>
            <a:pPr algn="l"/>
            <a:endParaRPr lang="cs-CZ" sz="1800" dirty="0" smtClean="0"/>
          </a:p>
          <a:p>
            <a:r>
              <a:rPr lang="cs-CZ" sz="1700" dirty="0" smtClean="0"/>
              <a:t>MFF UK 19. 10. 2017</a:t>
            </a:r>
          </a:p>
          <a:p>
            <a:endParaRPr lang="cs-CZ" sz="1800" dirty="0" smtClean="0"/>
          </a:p>
          <a:p>
            <a:pPr algn="l"/>
            <a:r>
              <a:rPr lang="cs-CZ" sz="1900" dirty="0" smtClean="0"/>
              <a:t>Zdeněk Kratochvíl</a:t>
            </a:r>
          </a:p>
          <a:p>
            <a:pPr algn="l"/>
            <a:r>
              <a:rPr lang="cs-CZ" sz="1900" dirty="0" smtClean="0"/>
              <a:t>Katedra filosofie a dějin přírodních věd</a:t>
            </a:r>
          </a:p>
          <a:p>
            <a:pPr algn="l"/>
            <a:r>
              <a:rPr lang="cs-CZ" sz="1900" dirty="0" smtClean="0"/>
              <a:t>Přírodovědecké fakulty</a:t>
            </a:r>
          </a:p>
          <a:p>
            <a:pPr algn="l"/>
            <a:r>
              <a:rPr lang="cs-CZ" sz="1900" dirty="0" smtClean="0"/>
              <a:t>Karlovy univerzity v Praze</a:t>
            </a:r>
          </a:p>
          <a:p>
            <a:pPr algn="l"/>
            <a:endParaRPr lang="cs-CZ" sz="1600" dirty="0" smtClean="0">
              <a:hlinkClick r:id="rId2"/>
            </a:endParaRPr>
          </a:p>
          <a:p>
            <a:pPr algn="l"/>
            <a:r>
              <a:rPr lang="cs-CZ" sz="1600" dirty="0" smtClean="0">
                <a:hlinkClick r:id="rId2"/>
              </a:rPr>
              <a:t>www.fysis.</a:t>
            </a:r>
            <a:r>
              <a:rPr lang="cs-CZ" sz="1600" dirty="0" err="1" smtClean="0">
                <a:hlinkClick r:id="rId2"/>
              </a:rPr>
              <a:t>cz</a:t>
            </a:r>
            <a:endParaRPr lang="cs-CZ" sz="1600" dirty="0" smtClean="0"/>
          </a:p>
          <a:p>
            <a:pPr algn="l"/>
            <a:r>
              <a:rPr lang="cs-CZ" sz="1600" dirty="0" smtClean="0">
                <a:hlinkClick r:id="rId3"/>
              </a:rPr>
              <a:t>www.</a:t>
            </a:r>
            <a:r>
              <a:rPr lang="cs-CZ" sz="1600" dirty="0" err="1" smtClean="0">
                <a:hlinkClick r:id="rId3"/>
              </a:rPr>
              <a:t>presokratici.cz</a:t>
            </a:r>
            <a:endParaRPr lang="cs-CZ" sz="1600" dirty="0" smtClean="0"/>
          </a:p>
          <a:p>
            <a:pPr algn="l"/>
            <a:r>
              <a:rPr lang="cs-CZ" sz="1600" dirty="0" smtClean="0">
                <a:hlinkClick r:id="rId4"/>
              </a:rPr>
              <a:t>www.</a:t>
            </a:r>
            <a:r>
              <a:rPr lang="cs-CZ" sz="1600" dirty="0" err="1" smtClean="0">
                <a:hlinkClick r:id="rId4"/>
              </a:rPr>
              <a:t>keros.cz</a:t>
            </a:r>
            <a:endParaRPr lang="cs-CZ" sz="1600" dirty="0" smtClean="0"/>
          </a:p>
          <a:p>
            <a:pPr algn="l"/>
            <a:r>
              <a:rPr lang="cs-CZ" sz="1600" dirty="0" smtClean="0">
                <a:hlinkClick r:id="rId5"/>
              </a:rPr>
              <a:t>https://commons.wikimedia.org/wiki/User:Zde</a:t>
            </a:r>
            <a:endParaRPr lang="cs-CZ" sz="1600" dirty="0" smtClean="0"/>
          </a:p>
        </p:txBody>
      </p:sp>
      <p:pic>
        <p:nvPicPr>
          <p:cNvPr id="4" name="Obrázek 3" descr="Idod_Seated_man_holding_cup_EC_II,_MCA_NG286_080939.jpg"/>
          <p:cNvPicPr>
            <a:picLocks noChangeAspect="1"/>
          </p:cNvPicPr>
          <p:nvPr/>
        </p:nvPicPr>
        <p:blipFill>
          <a:blip r:embed="rId6" cstate="print"/>
          <a:srcRect l="10237" t="4544"/>
          <a:stretch>
            <a:fillRect/>
          </a:stretch>
        </p:blipFill>
        <p:spPr>
          <a:xfrm>
            <a:off x="6228184" y="2708920"/>
            <a:ext cx="1894026" cy="3025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Teorie u Platóna</a:t>
            </a:r>
            <a:endParaRPr lang="cs-CZ" sz="40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Platón, </a:t>
            </a:r>
            <a:r>
              <a:rPr lang="cs-CZ" sz="2400" i="1" dirty="0" smtClean="0"/>
              <a:t>Kritón</a:t>
            </a:r>
            <a:r>
              <a:rPr lang="cs-CZ" sz="2400" dirty="0" smtClean="0"/>
              <a:t> 43 c-d, přeložil František Novotný</a:t>
            </a:r>
          </a:p>
          <a:p>
            <a:r>
              <a:rPr lang="cs-CZ" sz="1800" dirty="0" smtClean="0"/>
              <a:t>(Děje se roku 399 před n. l., psáno asi o generaci později)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Sókratés: Snad už připlula </a:t>
            </a:r>
            <a:r>
              <a:rPr lang="cs-CZ" sz="2400" b="1" dirty="0" smtClean="0"/>
              <a:t>loď z Délu</a:t>
            </a:r>
            <a:r>
              <a:rPr lang="cs-CZ" sz="2400" dirty="0" smtClean="0"/>
              <a:t>, po jejímž příjezdu mám zemřít?</a:t>
            </a:r>
          </a:p>
          <a:p>
            <a:r>
              <a:rPr lang="cs-CZ" sz="2400" dirty="0" smtClean="0"/>
              <a:t>Kritón: Ne, ještě nepřijela, ale jak se mi zdá, připluje dnes, podle toho, co oznamují někteří příchozí od Súnia, kteří ji tam opustili. Z těchto zpráv je tedy zřejmé, že připluje dnes, a tak nazítří ti nastane, Sókrate, rozloučit se se životem.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Teorie u Platóna</a:t>
            </a:r>
            <a:endParaRPr lang="cs-CZ" sz="40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2400" dirty="0" smtClean="0"/>
              <a:t>Platón, </a:t>
            </a:r>
            <a:r>
              <a:rPr lang="cs-CZ" sz="2400" i="1" dirty="0" smtClean="0"/>
              <a:t>Faidón</a:t>
            </a:r>
            <a:r>
              <a:rPr lang="cs-CZ" sz="2400" dirty="0" smtClean="0"/>
              <a:t> 58a-c , přeložil František Novotný 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Echekratés: Divili jsme se, že soud proběhl už dávno, ale Sókratés, jak známo, byl popraven o hodně později. Pročpak to bylo, Faidóne? </a:t>
            </a:r>
          </a:p>
          <a:p>
            <a:r>
              <a:rPr lang="cs-CZ" sz="2400" dirty="0" smtClean="0"/>
              <a:t>Faidón: Stala se mu, Echekrate, zvláštní náhoda; byla totiž právě den před tím soudem ověnčena záď lodi, kterou Athéňané posílají na Délos. </a:t>
            </a:r>
          </a:p>
          <a:p>
            <a:r>
              <a:rPr lang="cs-CZ" sz="2400" dirty="0" smtClean="0"/>
              <a:t>E: A tahle loď, co to je? </a:t>
            </a:r>
          </a:p>
          <a:p>
            <a:r>
              <a:rPr lang="cs-CZ" sz="2400" dirty="0" smtClean="0"/>
              <a:t>F: To je loď, jak vypravují Athéňané, na které kdysi </a:t>
            </a:r>
            <a:r>
              <a:rPr lang="cs-CZ" sz="2400" b="1" dirty="0" smtClean="0"/>
              <a:t>Théseus</a:t>
            </a:r>
            <a:r>
              <a:rPr lang="cs-CZ" sz="2400" dirty="0" smtClean="0"/>
              <a:t> odvážel na Krétu těch „dvakrát sedm“ mladíků a dívek, ale zachránil je a také sám sebe zachránil. Tu prý tehdy učinil Apollónovi slib, že budou-li zachráněni, budou každý rok vypravovat na Délos </a:t>
            </a:r>
            <a:r>
              <a:rPr lang="cs-CZ" sz="2400" b="1" dirty="0" smtClean="0"/>
              <a:t>sváteční poselství</a:t>
            </a:r>
            <a:r>
              <a:rPr lang="cs-CZ" sz="2400" dirty="0" smtClean="0"/>
              <a:t> (</a:t>
            </a:r>
            <a:r>
              <a:rPr lang="el-GR" sz="2300" dirty="0" smtClean="0"/>
              <a:t>θεωρία</a:t>
            </a:r>
            <a:r>
              <a:rPr lang="cs-CZ" sz="2000" dirty="0" smtClean="0"/>
              <a:t>)</a:t>
            </a:r>
            <a:r>
              <a:rPr lang="cs-CZ" sz="2400" dirty="0" smtClean="0"/>
              <a:t>; a to od té doby až dosud opravdu stále rok co rok tomu bohu posílají. Nuže, kdykoli se počnou zabývat tou poutí, tu mají zvláštní zákon, že </a:t>
            </a:r>
            <a:r>
              <a:rPr lang="cs-CZ" sz="2400" b="1" dirty="0" smtClean="0"/>
              <a:t>obec musí být čistá </a:t>
            </a:r>
            <a:r>
              <a:rPr lang="cs-CZ" sz="2400" dirty="0" smtClean="0"/>
              <a:t>a nikde nesmí být z moci obce usmrcen, doku ta loď nepřijede na Délos a zase sem nazpět; to trvá někdy velmi dlouho, když se stane a zdrží je větry. Počátkem té pouti je, když Apollónův kněz ověnčí záď té lodi; a to bylo, jak jsem řekl, právě den před tím soudem. Proto se tak prodloužil Sókratův pobyt ve vězení mezi odsouzením a smrtí.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Sókratés jako dovršitel 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746648" cy="452596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Platón chápe Sókrata jako prototyp filosofa, jeho život končí s koncem teorie.</a:t>
            </a:r>
          </a:p>
          <a:p>
            <a:pPr>
              <a:buNone/>
            </a:pPr>
            <a:endParaRPr lang="cs-CZ" sz="2000" dirty="0" smtClean="0"/>
          </a:p>
          <a:p>
            <a:r>
              <a:rPr lang="cs-CZ" sz="2000" dirty="0" smtClean="0"/>
              <a:t>Platón kupodivu využívá athénský imperiální mýtus, který měl zdůvodnit nároky Athén na hegemonii nad Kykladami.</a:t>
            </a:r>
            <a:endParaRPr lang="cs-CZ" sz="2000" dirty="0"/>
          </a:p>
        </p:txBody>
      </p:sp>
      <p:pic>
        <p:nvPicPr>
          <p:cNvPr id="5" name="Zástupný symbol pro obsah 4" descr="512px-Head_Sokrates_Glyptothek_Munic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75856" y="1628800"/>
            <a:ext cx="2705495" cy="4525963"/>
          </a:xfrm>
        </p:spPr>
      </p:pic>
      <p:pic>
        <p:nvPicPr>
          <p:cNvPr id="7" name="Obrázek 6" descr="Herm_Plato_Altes_M_Berlin_Alts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628800"/>
            <a:ext cx="2698856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367338"/>
            <a:ext cx="6595120" cy="804862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Kyklady, souostroví uprostřed Egejského moře</a:t>
            </a:r>
            <a:endParaRPr lang="cs-CZ" dirty="0"/>
          </a:p>
        </p:txBody>
      </p:sp>
      <p:pic>
        <p:nvPicPr>
          <p:cNvPr id="13" name="Zástupný symbol pro obrázek 12" descr="Nomos_Kykladon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817" b="5817"/>
          <a:stretch>
            <a:fillRect/>
          </a:stretch>
        </p:blipFill>
        <p:spPr>
          <a:xfrm>
            <a:off x="827584" y="620688"/>
            <a:ext cx="6523112" cy="48923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Kyklady (Kyklades, Cyclades)</a:t>
            </a:r>
            <a:endParaRPr lang="cs-CZ" b="0" dirty="0"/>
          </a:p>
        </p:txBody>
      </p:sp>
      <p:pic>
        <p:nvPicPr>
          <p:cNvPr id="5" name="Zástupný symbol pro obrázek 4" descr="Kykladen-delos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702" b="3702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Na severovýchodním okraji mapky je Attika s Athénami, na východě je za okrajem Malá Asie a na jihu je za okrajem mapy Kréta.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Théseova plavba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3466728" cy="4569371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Théseus byl athénský princ, vyprávění ho situuje do pozdní doby bronzové.</a:t>
            </a:r>
          </a:p>
          <a:p>
            <a:r>
              <a:rPr lang="cs-CZ" dirty="0" smtClean="0"/>
              <a:t>Vypravil se do Knóssu na Krétě, kde s pomocí tamní princezny Ariadny zabil Mínótaura.</a:t>
            </a:r>
          </a:p>
          <a:p>
            <a:r>
              <a:rPr lang="cs-CZ" dirty="0" smtClean="0"/>
              <a:t>Odjel zpátky s Ariadnou, kterou ale zapomněl na Naxu.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 descr="Minotaur,_small_geometric_bronze,_Louvre_Br_104,_Luv710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958807" y="1556792"/>
            <a:ext cx="2264877" cy="4392488"/>
          </a:xfrm>
        </p:spPr>
      </p:pic>
      <p:pic>
        <p:nvPicPr>
          <p:cNvPr id="8" name="Obrázek 7" descr="Jug_from_Afrati,_675-640_BC,_Theseus_and_Ariadne,_AMH,_0059.jpg"/>
          <p:cNvPicPr>
            <a:picLocks noChangeAspect="1"/>
          </p:cNvPicPr>
          <p:nvPr/>
        </p:nvPicPr>
        <p:blipFill>
          <a:blip r:embed="rId3" cstate="print"/>
          <a:srcRect l="2855"/>
          <a:stretch>
            <a:fillRect/>
          </a:stretch>
        </p:blipFill>
        <p:spPr>
          <a:xfrm>
            <a:off x="6084168" y="1556792"/>
            <a:ext cx="2450052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Théseus na Délu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204864"/>
            <a:ext cx="4042792" cy="3921299"/>
          </a:xfrm>
        </p:spPr>
        <p:txBody>
          <a:bodyPr>
            <a:normAutofit/>
          </a:bodyPr>
          <a:lstStyle/>
          <a:p>
            <a:r>
              <a:rPr lang="cs-CZ" dirty="0" smtClean="0"/>
              <a:t>Po cestě na Krétu Théseus slíbil, že v případě vítězství vykoná pouť na Délos, ba že ji budou Athéňané konat pravidelně.</a:t>
            </a:r>
          </a:p>
          <a:p>
            <a:r>
              <a:rPr lang="cs-CZ" dirty="0" smtClean="0"/>
              <a:t>Théseova oběť Apollónovi na Délu je velmi starý epický i výtvarný motiv.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cs-CZ" sz="1800" b="0" dirty="0" smtClean="0"/>
              <a:t>Théseova oběť na Délu, nález z Naxu, 14. století před n. l.</a:t>
            </a:r>
            <a:endParaRPr lang="cs-CZ" sz="1800" b="0" dirty="0"/>
          </a:p>
        </p:txBody>
      </p:sp>
      <p:pic>
        <p:nvPicPr>
          <p:cNvPr id="10" name="Zástupný symbol pro obsah 9" descr="Seal_with_“Theseus”,_1200-1100_BC,_AM_Naxos,_143275x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204864"/>
            <a:ext cx="3797208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Athénská hegemonie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4569371"/>
          </a:xfrm>
        </p:spPr>
        <p:txBody>
          <a:bodyPr/>
          <a:lstStyle/>
          <a:p>
            <a:r>
              <a:rPr lang="cs-CZ" dirty="0" smtClean="0"/>
              <a:t>Skutečná legenda o Théseovi na Délu se začátkem klasické doby stala záminkou k legitimizaci athénské okupace Kyklad.</a:t>
            </a:r>
          </a:p>
          <a:p>
            <a:r>
              <a:rPr lang="cs-CZ" dirty="0" smtClean="0"/>
              <a:t>Athéňané se tu chovali výrazně hůř než Peršané.</a:t>
            </a:r>
          </a:p>
          <a:p>
            <a:r>
              <a:rPr lang="cs-CZ" dirty="0" smtClean="0"/>
              <a:t>Opakovaně </a:t>
            </a:r>
            <a:r>
              <a:rPr lang="cs-CZ" dirty="0" smtClean="0"/>
              <a:t>“očišťovali“ Délos, napřed od hrobů, pak od domácích obyvatel.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cs-CZ" sz="1800" b="0" dirty="0" smtClean="0"/>
              <a:t>Klasické sousoší z athénského chrámu na Délu.</a:t>
            </a:r>
            <a:endParaRPr lang="cs-CZ" sz="1800" b="0" dirty="0"/>
          </a:p>
        </p:txBody>
      </p:sp>
      <p:pic>
        <p:nvPicPr>
          <p:cNvPr id="7" name="Zástupný symbol pro obsah 6" descr="Statue,_Boreas_kidnaps,_marble_421-417_BC,_Delos,_A04287,_A4279,_A4280,_14342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988840"/>
            <a:ext cx="2643784" cy="3744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(Definitivní zkáza Délu)</a:t>
            </a:r>
            <a:endParaRPr lang="cs-CZ" sz="3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4569371"/>
          </a:xfrm>
        </p:spPr>
        <p:txBody>
          <a:bodyPr>
            <a:normAutofit/>
          </a:bodyPr>
          <a:lstStyle/>
          <a:p>
            <a:r>
              <a:rPr lang="cs-CZ" sz="2000" dirty="0" smtClean="0"/>
              <a:t>Římané přeměnili v 1. století před n. l. posvátný ostrov na tržiště velkoobchodu z otroky, které piráti loupily na pobřežích. Záminkou bylo, že u Apollónových chrámů se otrok mohl vykoupit, jenže to fungovalo opačně.</a:t>
            </a:r>
          </a:p>
          <a:p>
            <a:endParaRPr lang="cs-CZ" sz="2000" dirty="0" smtClean="0"/>
          </a:p>
          <a:p>
            <a:r>
              <a:rPr lang="cs-CZ" sz="2000" dirty="0" smtClean="0"/>
              <a:t>Nakonec ovšem dodavatelé vyloupili obchodníky, v pozdní antice piráti poplenili Délos.</a:t>
            </a:r>
            <a:endParaRPr lang="cs-CZ" sz="20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cs-CZ" sz="1800" b="0" dirty="0" smtClean="0"/>
              <a:t>Opravdu velký římský obchodník z Délu.</a:t>
            </a:r>
          </a:p>
          <a:p>
            <a:endParaRPr lang="cs-CZ" sz="1800" b="0" dirty="0"/>
          </a:p>
        </p:txBody>
      </p:sp>
      <p:pic>
        <p:nvPicPr>
          <p:cNvPr id="9" name="Zástupný symbol pro obsah 8" descr="Estàtua_(part_posterior)_del_mercader_Gaius_Ofelius_Ferus_procedent_de_l'àgora_dels_italians_de_Delos_125-100_aC._Museu_Arqueològic_de_Delos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952030"/>
            <a:ext cx="2448272" cy="41345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Délos z letadla</a:t>
            </a:r>
            <a:endParaRPr lang="cs-CZ" sz="3600" dirty="0"/>
          </a:p>
        </p:txBody>
      </p:sp>
      <p:pic>
        <p:nvPicPr>
          <p:cNvPr id="4" name="Zástupný symbol pro obsah 3" descr="Delos_Luftbild_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předběžně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Teorie, </a:t>
            </a:r>
            <a:r>
              <a:rPr lang="cs-CZ" sz="2400" dirty="0" err="1" smtClean="0"/>
              <a:t>Teória</a:t>
            </a:r>
            <a:r>
              <a:rPr lang="cs-CZ" sz="2400" dirty="0" smtClean="0"/>
              <a:t>, Theória, </a:t>
            </a:r>
            <a:r>
              <a:rPr lang="el-GR" sz="2400" dirty="0" smtClean="0"/>
              <a:t>θεωρία</a:t>
            </a:r>
            <a:endParaRPr lang="cs-CZ" sz="2400" dirty="0" smtClean="0"/>
          </a:p>
          <a:p>
            <a:r>
              <a:rPr lang="cs-CZ" sz="2400" dirty="0" smtClean="0"/>
              <a:t>Cosi vědeckého a filosofického, co se snad týká pravdy</a:t>
            </a:r>
          </a:p>
          <a:p>
            <a:r>
              <a:rPr lang="cs-CZ" sz="2400" dirty="0" smtClean="0"/>
              <a:t>U </a:t>
            </a:r>
            <a:r>
              <a:rPr lang="cs-CZ" sz="2400" dirty="0" err="1" smtClean="0"/>
              <a:t>výdělkářů</a:t>
            </a:r>
            <a:r>
              <a:rPr lang="cs-CZ" sz="2400" dirty="0" smtClean="0"/>
              <a:t> návod k úspěšné praxi (zisku)</a:t>
            </a:r>
          </a:p>
          <a:p>
            <a:r>
              <a:rPr lang="cs-CZ" sz="2400" dirty="0" smtClean="0"/>
              <a:t>Pouť na ostrov Délos ke cti Apollóna a Artemidy (v antice a asi už také dřív)</a:t>
            </a:r>
          </a:p>
          <a:p>
            <a:r>
              <a:rPr lang="cs-CZ" sz="2400" dirty="0" smtClean="0"/>
              <a:t>Podívaná (</a:t>
            </a:r>
            <a:r>
              <a:rPr lang="cs-CZ" sz="2400" i="1" dirty="0" err="1" smtClean="0"/>
              <a:t>spectacle</a:t>
            </a:r>
            <a:r>
              <a:rPr lang="cs-CZ" sz="2400" dirty="0" smtClean="0"/>
              <a:t>, </a:t>
            </a:r>
            <a:r>
              <a:rPr lang="cs-CZ" sz="2400" i="1" dirty="0" smtClean="0"/>
              <a:t>show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Pozice diváka vůči světu jako slavnosti</a:t>
            </a:r>
          </a:p>
          <a:p>
            <a:r>
              <a:rPr lang="cs-CZ" sz="2400" dirty="0" smtClean="0"/>
              <a:t>Pouť na ostrov Keros, také kvůli pohřbu opotřebených rituálních předmětů (v rané době bronzové)</a:t>
            </a:r>
          </a:p>
          <a:p>
            <a:r>
              <a:rPr lang="cs-CZ" sz="2400" dirty="0" smtClean="0"/>
              <a:t>Civění v době volna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Délos z jeho nejvyšší hory Kynthos</a:t>
            </a:r>
            <a:endParaRPr lang="cs-CZ" sz="3600" dirty="0"/>
          </a:p>
        </p:txBody>
      </p:sp>
      <p:pic>
        <p:nvPicPr>
          <p:cNvPr id="6" name="Zástupný symbol pro obsah 5" descr="Delos_Archäologische_Ausgrabungsstätte_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2558" y="1600201"/>
            <a:ext cx="5606750" cy="4205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Poutě na Délos v archaické době</a:t>
            </a:r>
            <a:endParaRPr lang="cs-CZ" sz="3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8219256" cy="4569371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Projdeme posvátným okrskem, kde zůstaly zbytky chrámů z 7. a 6. století před n. l.</a:t>
            </a:r>
          </a:p>
          <a:p>
            <a:r>
              <a:rPr lang="cs-CZ" sz="1600" dirty="0" smtClean="0"/>
              <a:t>Kvanta fotek viz </a:t>
            </a:r>
            <a:r>
              <a:rPr lang="cs-CZ" sz="1600" dirty="0" smtClean="0">
                <a:hlinkClick r:id="rId2"/>
              </a:rPr>
              <a:t>https://commons.wikimedia.org/wiki/User:Zde/Delos</a:t>
            </a:r>
            <a:endParaRPr lang="cs-CZ" sz="16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Naxijský dům na Délu.</a:t>
            </a:r>
          </a:p>
          <a:p>
            <a:pPr>
              <a:buNone/>
            </a:pPr>
            <a:endParaRPr lang="cs-CZ" sz="20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endParaRPr lang="cs-CZ" sz="1800" b="0" dirty="0"/>
          </a:p>
        </p:txBody>
      </p:sp>
      <p:pic>
        <p:nvPicPr>
          <p:cNvPr id="8" name="Zástupný symbol pro obsah 7" descr="Oikos_of_the_Naxians_Delo_050222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094886" y="2661103"/>
            <a:ext cx="5077514" cy="3381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Poutě na Délos v archaické době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Torza naxijské kolosální sochy kúra se zakutálely k základům Artemidina chrámu, k hrobu panen Hyperborejských.</a:t>
            </a:r>
            <a:endParaRPr lang="cs-CZ" sz="2400" dirty="0"/>
          </a:p>
        </p:txBody>
      </p:sp>
      <p:pic>
        <p:nvPicPr>
          <p:cNvPr id="5" name="Obrázek 4" descr="Kouros_Delo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780928"/>
            <a:ext cx="4536504" cy="2870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Poutě na Délos v archaické době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Níkandra z Naxu Artemidě na Délos.</a:t>
            </a:r>
            <a:endParaRPr lang="cs-CZ" sz="2400" dirty="0"/>
          </a:p>
        </p:txBody>
      </p:sp>
      <p:pic>
        <p:nvPicPr>
          <p:cNvPr id="6" name="Obrázek 5" descr="Kore_081088.jpg"/>
          <p:cNvPicPr>
            <a:picLocks noChangeAspect="1"/>
          </p:cNvPicPr>
          <p:nvPr/>
        </p:nvPicPr>
        <p:blipFill>
          <a:blip r:embed="rId2" cstate="print"/>
          <a:srcRect l="7905" r="14998"/>
          <a:stretch>
            <a:fillRect/>
          </a:stretch>
        </p:blipFill>
        <p:spPr>
          <a:xfrm>
            <a:off x="5724128" y="1772816"/>
            <a:ext cx="2160240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Poutě na Délos v archaické době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Dary Apollónovi a Artemidě z Naxu a z Paru.</a:t>
            </a:r>
            <a:endParaRPr lang="cs-CZ" sz="2400" dirty="0"/>
          </a:p>
        </p:txBody>
      </p:sp>
      <p:pic>
        <p:nvPicPr>
          <p:cNvPr id="5" name="Obrázek 4" descr="Kore_580_BC_Museum_Delos_A4062_Zde102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4042" y="2276872"/>
            <a:ext cx="2208245" cy="3312368"/>
          </a:xfrm>
          <a:prstGeom prst="rect">
            <a:avLst/>
          </a:prstGeom>
        </p:spPr>
      </p:pic>
      <p:pic>
        <p:nvPicPr>
          <p:cNvPr id="7" name="Obrázek 6" descr="Kouros_1020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276872"/>
            <a:ext cx="2205374" cy="3312368"/>
          </a:xfrm>
          <a:prstGeom prst="rect">
            <a:avLst/>
          </a:prstGeom>
        </p:spPr>
      </p:pic>
      <p:pic>
        <p:nvPicPr>
          <p:cNvPr id="8" name="Obrázek 7" descr="Kouros,_650-575,_Delos,_A4045,_1434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240868"/>
            <a:ext cx="2232248" cy="3348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Poutě na Délos v archaické době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Chrám bohyně Létó, matky Apollóna a Artemidy.</a:t>
            </a:r>
            <a:endParaRPr lang="cs-CZ" sz="2400" dirty="0"/>
          </a:p>
        </p:txBody>
      </p:sp>
      <p:pic>
        <p:nvPicPr>
          <p:cNvPr id="9" name="Obrázek 8" descr="Temple_Leto_Delos_550_BC_130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564903"/>
            <a:ext cx="4536504" cy="3021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Poutě na Délos v archaické době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Lví alej (naxijská práce, 7. století před n. l.) vede k jezeru narození.</a:t>
            </a:r>
            <a:endParaRPr lang="cs-CZ" sz="2400" dirty="0"/>
          </a:p>
        </p:txBody>
      </p:sp>
      <p:pic>
        <p:nvPicPr>
          <p:cNvPr id="5" name="Obrázek 4" descr="Terrace_of_the_Lions_Delos_130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757582"/>
            <a:ext cx="4680520" cy="3117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Poutě na Délos v archaické době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Palma, u které Létó porodila Apollóna.</a:t>
            </a:r>
          </a:p>
          <a:p>
            <a:r>
              <a:rPr lang="cs-CZ" sz="1800" dirty="0" smtClean="0"/>
              <a:t>Pravda je, že tuhle vysadili až francouzští archeologové v náhradu za to, že vysušili jezero, na jehož místě teď rostou tamaryšky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5" name="Obrázek 4" descr="Palm_tree_Apollo's_birth_Delos_1300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909315"/>
            <a:ext cx="4452696" cy="2965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Poutě na Délos v archaické době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Chrámy na svaté hoře Kynthos, antické překrytí kultovního místa doby bronzové, dokonce rané.</a:t>
            </a:r>
            <a:endParaRPr lang="cs-CZ" sz="2400" dirty="0"/>
          </a:p>
        </p:txBody>
      </p:sp>
      <p:pic>
        <p:nvPicPr>
          <p:cNvPr id="6" name="Obrázek 5" descr="Temples_Kynthos_Delos_1300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1" y="2757581"/>
            <a:ext cx="4792229" cy="3191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Naxijská verze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Chrám Apollóna Délského (530 před n. l.) měl svým obřím vchodem, mířícím k Délu, přilákat Apollóna na Naxos.</a:t>
            </a:r>
            <a:endParaRPr lang="cs-CZ" sz="2400" dirty="0"/>
          </a:p>
        </p:txBody>
      </p:sp>
      <p:pic>
        <p:nvPicPr>
          <p:cNvPr id="5" name="Obrázek 4" descr="Temple_of_Delian_Apollo,_530_BC,_Naxos,_330,_119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3481" y="2636912"/>
            <a:ext cx="4973409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Zastávky pouti zpátky v čase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707088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Evropa, 20. století, teorie ve vědě a filosofii</a:t>
            </a:r>
          </a:p>
          <a:p>
            <a:r>
              <a:rPr lang="cs-CZ" sz="2400" dirty="0" smtClean="0"/>
              <a:t>Řecký svět, 3. století, legendy o teorii a filosofii</a:t>
            </a:r>
          </a:p>
          <a:p>
            <a:r>
              <a:rPr lang="cs-CZ" sz="2400" dirty="0" smtClean="0"/>
              <a:t>Athény, kolem -370, teorie u Platóna</a:t>
            </a:r>
          </a:p>
          <a:p>
            <a:r>
              <a:rPr lang="cs-CZ" sz="2400" dirty="0" smtClean="0"/>
              <a:t>Kyklady, kolem -470, athénská hegemonie</a:t>
            </a:r>
          </a:p>
          <a:p>
            <a:r>
              <a:rPr lang="cs-CZ" sz="2400" dirty="0" smtClean="0"/>
              <a:t>Délos, -6. století, naxijská hegemonie</a:t>
            </a:r>
          </a:p>
          <a:p>
            <a:r>
              <a:rPr lang="cs-CZ" sz="2400" dirty="0" smtClean="0"/>
              <a:t>Délos začátkem archaické doby</a:t>
            </a:r>
          </a:p>
          <a:p>
            <a:r>
              <a:rPr lang="cs-CZ" sz="2400" dirty="0" smtClean="0"/>
              <a:t>Théseova plavba, pozdní doba bronzová</a:t>
            </a:r>
          </a:p>
          <a:p>
            <a:r>
              <a:rPr lang="cs-CZ" sz="2400" dirty="0" smtClean="0"/>
              <a:t>Kyklady rané doby bronzové</a:t>
            </a:r>
          </a:p>
          <a:p>
            <a:r>
              <a:rPr lang="cs-CZ" sz="2400" dirty="0" smtClean="0"/>
              <a:t>Keros, kolem -2800</a:t>
            </a:r>
            <a:endParaRPr lang="cs-CZ" sz="2400" dirty="0"/>
          </a:p>
        </p:txBody>
      </p:sp>
      <p:pic>
        <p:nvPicPr>
          <p:cNvPr id="5" name="Obrázek 4" descr="Idol_080717.jpg"/>
          <p:cNvPicPr>
            <a:picLocks noChangeAspect="1"/>
          </p:cNvPicPr>
          <p:nvPr/>
        </p:nvPicPr>
        <p:blipFill>
          <a:blip r:embed="rId2" cstate="print"/>
          <a:srcRect l="8706" r="4232"/>
          <a:stretch>
            <a:fillRect/>
          </a:stretch>
        </p:blipFill>
        <p:spPr>
          <a:xfrm>
            <a:off x="6804248" y="1628800"/>
            <a:ext cx="1512168" cy="4347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Naxijská verze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641379"/>
          </a:xfrm>
        </p:spPr>
        <p:txBody>
          <a:bodyPr>
            <a:normAutofit/>
          </a:bodyPr>
          <a:lstStyle/>
          <a:p>
            <a:r>
              <a:rPr lang="cs-CZ" sz="2000" dirty="0" smtClean="0"/>
              <a:t>Záhadnou </a:t>
            </a:r>
            <a:r>
              <a:rPr lang="cs-CZ" sz="2000" dirty="0" err="1" smtClean="0"/>
              <a:t>Théseovu</a:t>
            </a:r>
            <a:r>
              <a:rPr lang="cs-CZ" sz="2000" dirty="0" smtClean="0"/>
              <a:t> zapomnětlivost mají Naxijští dobře vysvětlenou:</a:t>
            </a:r>
          </a:p>
          <a:p>
            <a:r>
              <a:rPr lang="cs-CZ" sz="2000" dirty="0" smtClean="0"/>
              <a:t>Měl na ni zálusk Dionýsos, který Thésea tak omámil, že odplul bez své milé. Sám se jí pak ujal a žije s ní na Naxu.</a:t>
            </a:r>
          </a:p>
          <a:p>
            <a:r>
              <a:rPr lang="cs-CZ" sz="2000" dirty="0" smtClean="0"/>
              <a:t>Lokální verze mýtu žije i v reklamě na vinné produkty obce Sangri a na citrónovici, destilovanou v městečku Chalki, mlsné to naxijské vynálezy.</a:t>
            </a:r>
            <a:endParaRPr lang="cs-CZ" sz="2000" dirty="0"/>
          </a:p>
        </p:txBody>
      </p:sp>
      <p:pic>
        <p:nvPicPr>
          <p:cNvPr id="5" name="Zástupný symbol pro obsah 4" descr="Old_poster_of_distillery_Kitron_Naxou,_08525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436229"/>
            <a:ext cx="3240361" cy="4727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Naxijská verze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Dionýsos připlouvá hlavnímu městu Naxu, pod Apollónův chrám, na opilecké lodi, které se zmocnil.</a:t>
            </a:r>
            <a:endParaRPr lang="cs-CZ" sz="2400" dirty="0"/>
          </a:p>
        </p:txBody>
      </p:sp>
      <p:pic>
        <p:nvPicPr>
          <p:cNvPr id="6" name="Obrázek 5" descr="Kitron_Naxou_distillery_in_Chalki,_logo,_0915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415" y="2564904"/>
            <a:ext cx="4708697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Dionýsova plavba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Dionýsovu plavbu popisuje už </a:t>
            </a:r>
            <a:r>
              <a:rPr lang="cs-CZ" sz="2400" i="1" dirty="0" smtClean="0"/>
              <a:t>Homérský hymnus </a:t>
            </a:r>
            <a:r>
              <a:rPr lang="cs-CZ" sz="2400" dirty="0" smtClean="0"/>
              <a:t>na Dionýsa.</a:t>
            </a:r>
          </a:p>
          <a:p>
            <a:r>
              <a:rPr lang="cs-CZ" sz="2400" dirty="0" smtClean="0"/>
              <a:t>Střední článek mezi ním a novodobým naxijským zobrazením pochází z řecké Sicílie 6. století před n. l. a nyní je v Mnichově.</a:t>
            </a:r>
            <a:endParaRPr lang="cs-CZ" sz="2400" dirty="0"/>
          </a:p>
        </p:txBody>
      </p:sp>
      <p:pic>
        <p:nvPicPr>
          <p:cNvPr id="5" name="Obrázek 4" descr="Kylix_Dionysus_on_a_ship_between_dolphins_530_BC,_Staatliche_Antikensammlungen_Munich_1206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3482" y="2996952"/>
            <a:ext cx="4649056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Božský pohled u Homéra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 smtClean="0"/>
              <a:t>V „boji bohů“, který se popisuje v </a:t>
            </a:r>
            <a:r>
              <a:rPr lang="cs-CZ" sz="2000" i="1" dirty="0" smtClean="0"/>
              <a:t>Íliadě</a:t>
            </a:r>
            <a:r>
              <a:rPr lang="cs-CZ" sz="2000" dirty="0" smtClean="0"/>
              <a:t>, se ovšem bohové nakonec na boj pouze dívají, a to právě na Poseidónův návrh:</a:t>
            </a:r>
          </a:p>
          <a:p>
            <a:r>
              <a:rPr lang="cs-CZ" sz="2000" dirty="0" smtClean="0"/>
              <a:t>„O mnoho jsme přece silnější [než lidé, nebojujme] pojďme teď na hlídku, sedněme si opodál bitevní vřavy.“ (XX, 136) Lidé bojují, a to kvůli rozepři mezi bohy, zatímco bohové se na to dívají, sami se mezi sebou nakonec neperou. Údělem lidí je spor a boj, údělem bohů spor a podívaná. V </a:t>
            </a:r>
            <a:r>
              <a:rPr lang="cs-CZ" sz="2000" i="1" dirty="0" smtClean="0"/>
              <a:t>Íliadě</a:t>
            </a:r>
            <a:r>
              <a:rPr lang="cs-CZ" sz="2000" dirty="0" smtClean="0"/>
              <a:t> se slovně vzato nemluví o theórii, je použit jiný výraz pro dívání se (</a:t>
            </a:r>
            <a:r>
              <a:rPr lang="cs-CZ" sz="2000" i="1" dirty="0" smtClean="0"/>
              <a:t>skopié</a:t>
            </a:r>
            <a:r>
              <a:rPr lang="cs-CZ" sz="2000" dirty="0" smtClean="0"/>
              <a:t>), ale obsahově jde o cosi hodně podobného, co je umožněno právě bohům.</a:t>
            </a:r>
          </a:p>
          <a:p>
            <a:r>
              <a:rPr lang="cs-CZ" sz="2000" dirty="0" smtClean="0"/>
              <a:t>U Homéra tedy teoretickou – dokonce téměř „skeptickou“ – pozici diváků zaujímají bohové, nikoli lidé. </a:t>
            </a:r>
            <a:endParaRPr lang="cs-CZ" sz="2000" dirty="0"/>
          </a:p>
        </p:txBody>
      </p:sp>
      <p:pic>
        <p:nvPicPr>
          <p:cNvPr id="9" name="Obrázek 8" descr="512px-Homeros_Glyptothek_Munich_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700808"/>
            <a:ext cx="2757149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Nejstarší doklady poutí na Délos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i="1" dirty="0" smtClean="0"/>
              <a:t>Homérský hymnus na Apollóna </a:t>
            </a:r>
            <a:r>
              <a:rPr lang="cs-CZ" sz="2400" dirty="0" smtClean="0"/>
              <a:t>(Kynaithios z Chiu):</a:t>
            </a:r>
          </a:p>
          <a:p>
            <a:r>
              <a:rPr lang="cs-CZ" sz="2000" dirty="0" smtClean="0"/>
              <a:t>Nejstarší podrobný doklad o řeckých poutích na Délos.</a:t>
            </a:r>
          </a:p>
          <a:p>
            <a:r>
              <a:rPr lang="cs-CZ" sz="2000" dirty="0" smtClean="0"/>
              <a:t>Na Délu bohyně Létó porodila dvojčata: Apollóna a Artemidu.</a:t>
            </a:r>
          </a:p>
          <a:p>
            <a:r>
              <a:rPr lang="cs-CZ" sz="2000" dirty="0" smtClean="0"/>
              <a:t>Ostrov byl jen málo obydlený, neúrodný, místo toho dostal darem poutě, teorii.</a:t>
            </a:r>
          </a:p>
          <a:p>
            <a:r>
              <a:rPr lang="cs-CZ" sz="2000" dirty="0" smtClean="0"/>
              <a:t>Délos byl mimo čas, všechny znaky časnosti se odehrávaly na sousedních ostrovech: Mykonos pro rození a světský </a:t>
            </a:r>
            <a:r>
              <a:rPr lang="cs-CZ" sz="2000" dirty="0" err="1" smtClean="0"/>
              <a:t>došup</a:t>
            </a:r>
            <a:r>
              <a:rPr lang="cs-CZ" sz="2000" dirty="0" smtClean="0"/>
              <a:t> poutí, Rhéneia pro umírání a pohřbívání.</a:t>
            </a:r>
          </a:p>
          <a:p>
            <a:r>
              <a:rPr lang="cs-CZ" sz="2000" dirty="0" smtClean="0"/>
              <a:t>Před Řeky sem prý chodili „Hyperborejci“.</a:t>
            </a:r>
            <a:endParaRPr lang="cs-CZ" sz="2000" dirty="0"/>
          </a:p>
        </p:txBody>
      </p:sp>
      <p:pic>
        <p:nvPicPr>
          <p:cNvPr id="5" name="Obrázek 4" descr="Delos_M_060242.jpg"/>
          <p:cNvPicPr>
            <a:picLocks noChangeAspect="1"/>
          </p:cNvPicPr>
          <p:nvPr/>
        </p:nvPicPr>
        <p:blipFill>
          <a:blip r:embed="rId2" cstate="print"/>
          <a:srcRect t="9764" b="2365"/>
          <a:stretch>
            <a:fillRect/>
          </a:stretch>
        </p:blipFill>
        <p:spPr>
          <a:xfrm>
            <a:off x="6156176" y="4208565"/>
            <a:ext cx="1728192" cy="2028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Poutě na Délos v době bronzové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O ještě starších dobách máme jen zmínky a hmotné památky: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Achájské poutě v pozdní době bronzové jsou doložené nálezy darů na místech pozdějších chrámů, hlavně řezby ze slonoviny.</a:t>
            </a:r>
          </a:p>
          <a:p>
            <a:r>
              <a:rPr lang="cs-CZ" sz="2400" dirty="0" smtClean="0"/>
              <a:t>Dohady řeckých historiků o tom, že před Řeky tu byli Kréťané (tedy asi ve střední době bronzové), kteří prý respektovali posvátnost ostrova, podobně jako mnohem později Peršané.</a:t>
            </a:r>
          </a:p>
          <a:p>
            <a:r>
              <a:rPr lang="cs-CZ" sz="2400" dirty="0" smtClean="0"/>
              <a:t>Z rané doby bronzové máme na Délu archeologické nálezy.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Délos starokykladský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Raná doba bronzová, její vrstva EC I (3200 až 2800 před n. l.) a vrstva EC II, 2800 až 2300 před n. l.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Nejstarší je kykladský idol:</a:t>
            </a:r>
          </a:p>
        </p:txBody>
      </p:sp>
      <p:pic>
        <p:nvPicPr>
          <p:cNvPr id="4" name="Obrázek 3" descr="Cycladic_figurine_from_Delos,_3000-2700_BC,_AS_Berlin,_1443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492896"/>
            <a:ext cx="2423867" cy="363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Starokykladská kultura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800" dirty="0" smtClean="0"/>
              <a:t>Raná doba bronzová, její vrstva EC I (3200 až 2800 před n. l.) a vrstva EC II, 2800 až 2300 před n. l.</a:t>
            </a:r>
          </a:p>
          <a:p>
            <a:pPr>
              <a:buNone/>
            </a:pPr>
            <a:r>
              <a:rPr lang="cs-CZ" sz="1800" dirty="0" smtClean="0"/>
              <a:t>Mramorové figurky („idoly“), kamenné nádoby, nicotná populační kvantita, titěrný majestát, „abstrakce“.</a:t>
            </a:r>
          </a:p>
        </p:txBody>
      </p:sp>
      <p:pic>
        <p:nvPicPr>
          <p:cNvPr id="5" name="Obrázek 4" descr="Cycladic_figurine_female_50_cm,_Keros_2800-2300_BC,_AM_of_Naxos,_1431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636912"/>
            <a:ext cx="2304256" cy="3456384"/>
          </a:xfrm>
          <a:prstGeom prst="rect">
            <a:avLst/>
          </a:prstGeom>
        </p:spPr>
      </p:pic>
      <p:pic>
        <p:nvPicPr>
          <p:cNvPr id="6" name="Obrázek 5" descr="Early_Cycladic_marble_vessel,_“chandelier”,_3000-2300_BC,_AM_Naxos,_1199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636912"/>
            <a:ext cx="2301260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Tajemný ostrov Keros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800" dirty="0" smtClean="0"/>
              <a:t>Délos byl patrně filiálkou Keru, což byl posvátný ostrov Kyklad rané doby bronzové, který pak upadl v zapomenutí, zatímco Délos našel pokračování.</a:t>
            </a:r>
          </a:p>
          <a:p>
            <a:pPr>
              <a:buNone/>
            </a:pPr>
            <a:r>
              <a:rPr lang="cs-CZ" sz="1800" dirty="0" smtClean="0"/>
              <a:t>Nejvzdálenější předlohy teorie nutno hledat na Keru!</a:t>
            </a:r>
          </a:p>
          <a:p>
            <a:pPr>
              <a:buNone/>
            </a:pPr>
            <a:r>
              <a:rPr lang="cs-CZ" sz="1400" dirty="0" smtClean="0"/>
              <a:t>Keros z vrcholu svaté hory Zás na Naxu:</a:t>
            </a:r>
          </a:p>
        </p:txBody>
      </p:sp>
      <p:pic>
        <p:nvPicPr>
          <p:cNvPr id="7" name="Obrázek 6" descr="Mt_Zas,_Naxos,_4,_Koufonisia,_Keros,_0805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5769" y="2780928"/>
            <a:ext cx="4996874" cy="3327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Tajemný ostrov Keros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800" dirty="0" smtClean="0"/>
              <a:t>Délos byl patrně filiálkou Keru, což byl posvátný ostrov Kyklad rané doby bronzové, který pak upadl v zapomenutí, zatímco Délos našel pokračování.</a:t>
            </a:r>
          </a:p>
          <a:p>
            <a:pPr>
              <a:buNone/>
            </a:pPr>
            <a:r>
              <a:rPr lang="cs-CZ" sz="1800" dirty="0" smtClean="0"/>
              <a:t>Nejvzdálenější předlohy teorie nutno hledat na Keru!</a:t>
            </a:r>
          </a:p>
          <a:p>
            <a:pPr>
              <a:buNone/>
            </a:pPr>
            <a:r>
              <a:rPr lang="cs-CZ" sz="1400" dirty="0" smtClean="0"/>
              <a:t>Keros z jihovýchodní pobřeží Naxu:</a:t>
            </a:r>
          </a:p>
        </p:txBody>
      </p:sp>
      <p:pic>
        <p:nvPicPr>
          <p:cNvPr id="5" name="Obrázek 4" descr="Koufonisia_Keros_from_SE_Naxos_Panormos_1195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708920"/>
            <a:ext cx="5081527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ve vědě podle Karla </a:t>
            </a:r>
            <a:r>
              <a:rPr lang="cs-CZ" dirty="0" err="1" smtClean="0"/>
              <a:t>Poppera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Od asi 1970</a:t>
            </a:r>
          </a:p>
          <a:p>
            <a:r>
              <a:rPr lang="cs-CZ" dirty="0" smtClean="0"/>
              <a:t>Teorie je formou řešení problému.</a:t>
            </a:r>
          </a:p>
          <a:p>
            <a:r>
              <a:rPr lang="cs-CZ" dirty="0" smtClean="0"/>
              <a:t>Do vědy patří teorie tehdy, když je vyvratitelná (</a:t>
            </a:r>
            <a:r>
              <a:rPr lang="cs-CZ" dirty="0" err="1" smtClean="0"/>
              <a:t>falsifikovatelná</a:t>
            </a:r>
            <a:r>
              <a:rPr lang="cs-CZ" dirty="0" smtClean="0"/>
              <a:t>). Např. klasická mechanika.</a:t>
            </a:r>
          </a:p>
          <a:p>
            <a:r>
              <a:rPr lang="cs-CZ" dirty="0" smtClean="0"/>
              <a:t>Ostatní je mimo vědu, nejen pavěda, ale třeba umění…</a:t>
            </a:r>
          </a:p>
          <a:p>
            <a:r>
              <a:rPr lang="cs-CZ" dirty="0" smtClean="0"/>
              <a:t>Vývoj vědy spočívá v překonávání stávajících teorií.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Tajemný ostrov Keros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800" dirty="0" smtClean="0"/>
              <a:t>Nejvzdálenější předlohy teorie nutno hledat na Keru!</a:t>
            </a:r>
          </a:p>
          <a:p>
            <a:pPr>
              <a:buNone/>
            </a:pPr>
            <a:r>
              <a:rPr lang="cs-CZ" sz="1400" dirty="0" smtClean="0"/>
              <a:t>Ta přírodní „pyramida“ je ostrůvek Daskalio u Keru, kde stál už v rané době bronzové hlavní chrám starokykladské kultury:</a:t>
            </a:r>
          </a:p>
        </p:txBody>
      </p:sp>
      <p:pic>
        <p:nvPicPr>
          <p:cNvPr id="5" name="Obrázek 4" descr="Keros_0847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654" y="2636912"/>
            <a:ext cx="4865290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Tajemný ostrov Keros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800" dirty="0" smtClean="0"/>
              <a:t>Podle oficiálních údajů je Keros pastvinou kláštera Panagia Chozoviotissa na ostrově Amorgu, obhospodařovanou jedním pasákem koz. Google najde i poštovní příslušnost Keru k ostrůvku Pano Koufonisi. Archeologové si to tady hlídají docela fest.</a:t>
            </a:r>
          </a:p>
          <a:p>
            <a:pPr>
              <a:buNone/>
            </a:pPr>
            <a:r>
              <a:rPr lang="cs-CZ" sz="1800" dirty="0" smtClean="0"/>
              <a:t>Ryzí volnočasné civění.</a:t>
            </a:r>
            <a:endParaRPr lang="cs-CZ" sz="1400" dirty="0" smtClean="0"/>
          </a:p>
        </p:txBody>
      </p:sp>
      <p:pic>
        <p:nvPicPr>
          <p:cNvPr id="6" name="Obrázek 5" descr="Keors_south_coast_landing_0846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780928"/>
            <a:ext cx="4780639" cy="3183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ve vědě podle pozitivistů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Pozdní 19. a část 20. století</a:t>
            </a:r>
          </a:p>
          <a:p>
            <a:r>
              <a:rPr lang="cs-CZ" dirty="0" smtClean="0"/>
              <a:t>Jako výklad faktů navrhneme hypotézu (předpoklad).</a:t>
            </a:r>
          </a:p>
          <a:p>
            <a:r>
              <a:rPr lang="cs-CZ" dirty="0" smtClean="0"/>
              <a:t>Hypotéza se stane teorií, pokud je ověřena (verifikována).</a:t>
            </a:r>
          </a:p>
          <a:p>
            <a:r>
              <a:rPr lang="cs-CZ" dirty="0" smtClean="0"/>
              <a:t>Problém: Kolikrát to musíme ověřovat?</a:t>
            </a:r>
          </a:p>
          <a:p>
            <a:r>
              <a:rPr lang="cs-CZ" dirty="0" smtClean="0"/>
              <a:t>Další problém: Jak přesně to musí vždy platit?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(Teorie – český obrozenecký překlad)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19. století (fotka je však z r. 2011 z hor na Naxu)</a:t>
            </a:r>
          </a:p>
          <a:p>
            <a:r>
              <a:rPr lang="cs-CZ" dirty="0" smtClean="0"/>
              <a:t>„Volnočasné civění“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sz="2400" dirty="0" smtClean="0"/>
              <a:t>Praxe a teorie</a:t>
            </a:r>
          </a:p>
          <a:p>
            <a:r>
              <a:rPr lang="cs-CZ" sz="1800" dirty="0" smtClean="0"/>
              <a:t>Teorie není návodem</a:t>
            </a:r>
          </a:p>
          <a:p>
            <a:r>
              <a:rPr lang="cs-CZ" sz="1800" dirty="0" smtClean="0"/>
              <a:t>Teorie je svátkem</a:t>
            </a:r>
            <a:endParaRPr lang="cs-CZ" sz="1800" dirty="0"/>
          </a:p>
        </p:txBody>
      </p:sp>
      <p:pic>
        <p:nvPicPr>
          <p:cNvPr id="4" name="Obrázek 3" descr="Naxos_Koronos_07,_115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1" y="2636912"/>
            <a:ext cx="5082899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Legenda o Pýthagorovi, </a:t>
            </a:r>
            <a:r>
              <a:rPr lang="cs-CZ" sz="4000" i="1" dirty="0" smtClean="0"/>
              <a:t>Theória</a:t>
            </a:r>
            <a:endParaRPr lang="cs-CZ" sz="40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Diogenés Laertios, </a:t>
            </a:r>
            <a:r>
              <a:rPr lang="cs-CZ" sz="2400" i="1" dirty="0" smtClean="0"/>
              <a:t>Životy filosofů</a:t>
            </a:r>
            <a:r>
              <a:rPr lang="cs-CZ" sz="2400" dirty="0" smtClean="0"/>
              <a:t> VIII, 8 (3. století n. l.) 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Život prý přirovnával ke shromáždění při hrách. Jako tam totiž jedni přicházejí </a:t>
            </a:r>
            <a:r>
              <a:rPr lang="cs-CZ" sz="2400" b="1" dirty="0" smtClean="0"/>
              <a:t>soutěžit</a:t>
            </a:r>
            <a:r>
              <a:rPr lang="cs-CZ" sz="2400" dirty="0" smtClean="0"/>
              <a:t>, druzí </a:t>
            </a:r>
            <a:r>
              <a:rPr lang="cs-CZ" sz="2400" b="1" dirty="0" smtClean="0"/>
              <a:t>za obchodem </a:t>
            </a:r>
            <a:r>
              <a:rPr lang="cs-CZ" sz="2400" dirty="0" smtClean="0"/>
              <a:t>a třetí, ti nejlepší, jako </a:t>
            </a:r>
            <a:r>
              <a:rPr lang="cs-CZ" sz="2400" b="1" dirty="0" smtClean="0"/>
              <a:t>diváci</a:t>
            </a:r>
            <a:r>
              <a:rPr lang="cs-CZ" sz="2400" dirty="0" smtClean="0"/>
              <a:t>, tak se v životě rodí otrocké duše jako lovci slávy nebo bohatství, ale filosofové jako </a:t>
            </a:r>
            <a:r>
              <a:rPr lang="cs-CZ" sz="2400" b="1" dirty="0" smtClean="0"/>
              <a:t>lovci pravdy</a:t>
            </a:r>
            <a:r>
              <a:rPr lang="cs-CZ" sz="2400" dirty="0" smtClean="0"/>
              <a:t>. 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el-GR" sz="2400" dirty="0" smtClean="0"/>
              <a:t>τὸν βίον ἐοικέναι πανηγύρει· ὡς οὖν εἰς ταύτην οἱ μὲν ἀγωνιούμενοι, οἱ δὲ κατ’ ἐμπορίαν, οἱ δέ γε βέλτιστοι ἔρχονται </a:t>
            </a:r>
            <a:r>
              <a:rPr lang="el-GR" sz="2400" b="1" dirty="0" smtClean="0"/>
              <a:t>θεαταί</a:t>
            </a:r>
            <a:r>
              <a:rPr lang="el-GR" sz="2400" dirty="0" smtClean="0"/>
              <a:t>, οὕτως ἐν τῷ βίῳ οἱ μὲν ἀνδραποδώδεις, ἔφη, φύονται δόξης καὶ πλεονεξίας θηραταί, οἱ δὲ φιλόσοφοι τῆς ἀληθείας.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Samozřejmě, že je to falzum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O Pýthagorovi nevíme jistého skoro nic, než že žil. Nejspíš nepsal.</a:t>
            </a:r>
          </a:p>
          <a:p>
            <a:r>
              <a:rPr lang="cs-CZ" sz="2400" dirty="0" smtClean="0"/>
              <a:t>„Lov pravdy“ je typické Platónovo slovní spojení.</a:t>
            </a:r>
          </a:p>
          <a:p>
            <a:r>
              <a:rPr lang="cs-CZ" sz="2400" dirty="0" smtClean="0"/>
              <a:t>Vlivná legenda o </a:t>
            </a:r>
            <a:r>
              <a:rPr lang="cs-CZ" sz="2400" b="1" dirty="0" smtClean="0"/>
              <a:t>teorii</a:t>
            </a:r>
            <a:r>
              <a:rPr lang="cs-CZ" sz="2400" dirty="0" smtClean="0"/>
              <a:t> a </a:t>
            </a:r>
            <a:r>
              <a:rPr lang="cs-CZ" sz="2400" b="1" dirty="0" smtClean="0"/>
              <a:t>filosofii</a:t>
            </a:r>
            <a:r>
              <a:rPr lang="cs-CZ" sz="2400" dirty="0" smtClean="0"/>
              <a:t> pochází z platónské školní tradice pozdější antiky.</a:t>
            </a:r>
          </a:p>
          <a:p>
            <a:r>
              <a:rPr lang="cs-CZ" sz="2400" dirty="0" smtClean="0"/>
              <a:t>Možná však odráží Platónovu vděčnost těm </a:t>
            </a:r>
            <a:r>
              <a:rPr lang="cs-CZ" sz="2400" dirty="0" err="1" smtClean="0"/>
              <a:t>pýthagorejcům</a:t>
            </a:r>
            <a:r>
              <a:rPr lang="cs-CZ" sz="2400" dirty="0" smtClean="0"/>
              <a:t>, kteří byli, jeho učitelé a přátelé.</a:t>
            </a:r>
          </a:p>
          <a:p>
            <a:r>
              <a:rPr lang="cs-CZ" sz="1900" dirty="0" smtClean="0"/>
              <a:t>Ostatně, pomník na fotce je v městečku </a:t>
            </a:r>
            <a:r>
              <a:rPr lang="cs-CZ" sz="1900" dirty="0" err="1" smtClean="0"/>
              <a:t>Pythagoreion</a:t>
            </a:r>
            <a:r>
              <a:rPr lang="cs-CZ" sz="1900" dirty="0" smtClean="0"/>
              <a:t> na ostrově Samu, které se tak jmenuje až od 60. let 20. století.</a:t>
            </a:r>
            <a:endParaRPr lang="cs-CZ" sz="1900" dirty="0"/>
          </a:p>
        </p:txBody>
      </p:sp>
      <p:pic>
        <p:nvPicPr>
          <p:cNvPr id="5" name="Zástupný symbol pro obsah 4" descr="Pythagoras-Denkma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700808"/>
            <a:ext cx="2264193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Legenda o Pýthagorovi, </a:t>
            </a:r>
            <a:r>
              <a:rPr lang="cs-CZ" sz="3600" i="1" dirty="0" err="1" smtClean="0"/>
              <a:t>Filosofia</a:t>
            </a:r>
            <a:endParaRPr lang="cs-CZ" sz="36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smtClean="0"/>
              <a:t>Diogenés Laertios, </a:t>
            </a:r>
            <a:r>
              <a:rPr lang="cs-CZ" sz="2400" i="1" dirty="0" smtClean="0"/>
              <a:t>Životy filosofů</a:t>
            </a:r>
            <a:r>
              <a:rPr lang="cs-CZ" sz="2400" dirty="0" smtClean="0"/>
              <a:t> I, 12  (3. století n. l.)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Pýthagorás byl první, kdo použil slovo filosofie a sebe nazval filosofem, když v Sikyónu rozprávěl s Leontem, tyranem v Sikyónu nebo ve Fliúntu, jak praví Hérakleidés Pontský ve spise </a:t>
            </a:r>
            <a:r>
              <a:rPr lang="cs-CZ" sz="2400" i="1" dirty="0" smtClean="0"/>
              <a:t>O mrtvé ženě</a:t>
            </a:r>
            <a:r>
              <a:rPr lang="cs-CZ" sz="2400" dirty="0" smtClean="0"/>
              <a:t>. Nikdo [z lidí] totiž není moudrý, nýbrž jen bůh. Filosofie se nejprve nazývala moudrost (</a:t>
            </a:r>
            <a:r>
              <a:rPr lang="cs-CZ" sz="2400" i="1" dirty="0" smtClean="0"/>
              <a:t>sofia</a:t>
            </a:r>
            <a:r>
              <a:rPr lang="cs-CZ" sz="2400" dirty="0" smtClean="0"/>
              <a:t>) a mudrcem (</a:t>
            </a:r>
            <a:r>
              <a:rPr lang="cs-CZ" sz="2400" i="1" dirty="0" smtClean="0"/>
              <a:t>sofos</a:t>
            </a:r>
            <a:r>
              <a:rPr lang="cs-CZ" sz="2400" dirty="0" smtClean="0"/>
              <a:t>) se nazýval ten, kdo se jí pořádně zabýval; tedy člověk, o němž se mělo za to, že došel vrcholné úrovně duše. Filosofem pak nazýváme toho, kdo se s láskou (</a:t>
            </a:r>
            <a:r>
              <a:rPr lang="cs-CZ" sz="2400" i="1" dirty="0" smtClean="0"/>
              <a:t>filia</a:t>
            </a:r>
            <a:r>
              <a:rPr lang="cs-CZ" sz="2400" dirty="0" smtClean="0"/>
              <a:t>) oddává moudrosti.</a:t>
            </a:r>
          </a:p>
          <a:p>
            <a:r>
              <a:rPr lang="cs-CZ" sz="2400" dirty="0" smtClean="0"/>
              <a:t>…</a:t>
            </a:r>
            <a:r>
              <a:rPr lang="el-GR" sz="2400" dirty="0" smtClean="0"/>
              <a:t> φιλόσοφος δὲ ὁ σοφίαν ἀσπαζόμενος.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1698</Words>
  <Application>Microsoft Office PowerPoint</Application>
  <PresentationFormat>Předvádění na obrazovce (4:3)</PresentationFormat>
  <Paragraphs>171</Paragraphs>
  <Slides>41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Motiv sady Office</vt:lpstr>
      <vt:lpstr>Koncept theórie před Popperem </vt:lpstr>
      <vt:lpstr>Teorie předběžně</vt:lpstr>
      <vt:lpstr>Zastávky pouti zpátky v čase</vt:lpstr>
      <vt:lpstr>Teorie ve vědě podle Karla Poppera</vt:lpstr>
      <vt:lpstr>Teorie ve vědě podle pozitivistů</vt:lpstr>
      <vt:lpstr>(Teorie – český obrozenecký překlad)</vt:lpstr>
      <vt:lpstr>Legenda o Pýthagorovi, Theória</vt:lpstr>
      <vt:lpstr>Samozřejmě, že je to falzum</vt:lpstr>
      <vt:lpstr>Legenda o Pýthagorovi, Filosofia</vt:lpstr>
      <vt:lpstr>Teorie u Platóna</vt:lpstr>
      <vt:lpstr>Teorie u Platóna</vt:lpstr>
      <vt:lpstr>Sókratés jako dovršitel teorie</vt:lpstr>
      <vt:lpstr>Snímek 13</vt:lpstr>
      <vt:lpstr>Kyklady (Kyklades, Cyclades)</vt:lpstr>
      <vt:lpstr>Théseova plavba</vt:lpstr>
      <vt:lpstr>Théseus na Délu</vt:lpstr>
      <vt:lpstr>Athénská hegemonie</vt:lpstr>
      <vt:lpstr>(Definitivní zkáza Délu)</vt:lpstr>
      <vt:lpstr>Délos z letadla</vt:lpstr>
      <vt:lpstr>Délos z jeho nejvyšší hory Kynthos</vt:lpstr>
      <vt:lpstr>Poutě na Délos v archaické době</vt:lpstr>
      <vt:lpstr>Poutě na Délos v archaické době</vt:lpstr>
      <vt:lpstr>Poutě na Délos v archaické době</vt:lpstr>
      <vt:lpstr>Poutě na Délos v archaické době</vt:lpstr>
      <vt:lpstr>Poutě na Délos v archaické době</vt:lpstr>
      <vt:lpstr>Poutě na Délos v archaické době</vt:lpstr>
      <vt:lpstr>Poutě na Délos v archaické době</vt:lpstr>
      <vt:lpstr>Poutě na Délos v archaické době</vt:lpstr>
      <vt:lpstr>Naxijská verze</vt:lpstr>
      <vt:lpstr>Naxijská verze</vt:lpstr>
      <vt:lpstr>Naxijská verze</vt:lpstr>
      <vt:lpstr>Dionýsova plavba</vt:lpstr>
      <vt:lpstr>Božský pohled u Homéra</vt:lpstr>
      <vt:lpstr>Nejstarší doklady poutí na Délos</vt:lpstr>
      <vt:lpstr>Poutě na Délos v době bronzové</vt:lpstr>
      <vt:lpstr>Délos starokykladský</vt:lpstr>
      <vt:lpstr>Starokykladská kultura</vt:lpstr>
      <vt:lpstr>Tajemný ostrov Keros</vt:lpstr>
      <vt:lpstr>Tajemný ostrov Keros</vt:lpstr>
      <vt:lpstr>Tajemný ostrov Keros</vt:lpstr>
      <vt:lpstr>Tajemný ostrov Keros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Teorie a její dávné předlohy</dc:title>
  <dc:creator>zk</dc:creator>
  <cp:lastModifiedBy>zk</cp:lastModifiedBy>
  <cp:revision>55</cp:revision>
  <dcterms:created xsi:type="dcterms:W3CDTF">2017-05-17T08:13:21Z</dcterms:created>
  <dcterms:modified xsi:type="dcterms:W3CDTF">2017-10-18T22:00:43Z</dcterms:modified>
</cp:coreProperties>
</file>